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22" r:id="rId2"/>
    <p:sldId id="355" r:id="rId3"/>
    <p:sldId id="356" r:id="rId4"/>
    <p:sldId id="357" r:id="rId5"/>
    <p:sldId id="354" r:id="rId6"/>
  </p:sldIdLst>
  <p:sldSz cx="12192000" cy="6858000"/>
  <p:notesSz cx="9872663" cy="67976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är Fjällström" initials="PF" lastIdx="1" clrIdx="0">
    <p:extLst>
      <p:ext uri="{19B8F6BF-5375-455C-9EA6-DF929625EA0E}">
        <p15:presenceInfo xmlns:p15="http://schemas.microsoft.com/office/powerpoint/2012/main" userId="S::par.fjallstrom@ivl.se::bffed6cb-fcaa-468c-85f1-9c11c31bdd5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5" d="100"/>
          <a:sy n="75" d="100"/>
        </p:scale>
        <p:origin x="62" y="2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90" d="100"/>
        <a:sy n="190" d="100"/>
      </p:scale>
      <p:origin x="0" y="-97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2224" y="1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348421-88AA-40DF-A266-B6486F31B45F}" type="datetimeFigureOut">
              <a:rPr lang="sv-SE" smtClean="0"/>
              <a:t>2021-08-27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897188" y="849313"/>
            <a:ext cx="4078287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267" y="3271381"/>
            <a:ext cx="789813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2224" y="6456612"/>
            <a:ext cx="4278154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27705-2196-417A-A13D-48C8CEB92D2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8328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B539C2-EEB9-4CD4-A044-B65BDB9AB0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6C566B4-0789-4100-A246-A83E6F1CAD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2748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mellan ocean">
    <p:bg>
      <p:bgPr>
        <a:solidFill>
          <a:srgbClr val="58BA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0999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korall">
    <p:bg>
      <p:bgPr>
        <a:solidFill>
          <a:srgbClr val="EA55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04896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mellan koral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45647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foto">
    <p:bg>
      <p:bgPr>
        <a:solidFill>
          <a:srgbClr val="E2E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6171E00B-49EB-4D39-8DBB-AE27BFC0D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87108" y="925200"/>
            <a:ext cx="5926892" cy="1746000"/>
          </a:xfrm>
        </p:spPr>
        <p:txBody>
          <a:bodyPr anchor="b"/>
          <a:lstStyle>
            <a:lvl1pPr marL="0" indent="0" algn="r">
              <a:buFontTx/>
              <a:buNone/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5200" y="3103200"/>
            <a:ext cx="4802400" cy="8496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859DAA-4DF4-440A-8AD8-09854AF634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81266" y="2834200"/>
            <a:ext cx="5760000" cy="18000"/>
          </a:xfrm>
          <a:solidFill>
            <a:schemeClr val="bg1"/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66787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 med avdel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6C5B4-2DCD-40C5-83BE-501ABA920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001" cy="1432800"/>
          </a:xfrm>
        </p:spPr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A6C-F6A4-41B8-B42E-209E51B598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800800"/>
            <a:ext cx="72390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0645B-C233-4441-900C-0DF9B118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4A4FE-1ADD-4079-A042-8EE98F0DBDC5}" type="datetime1">
              <a:rPr lang="sv-SE" smtClean="0"/>
              <a:t>2021-08-27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8A23B4-CA48-4B75-A09A-CDB119F6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3DD851-1CE9-4C6D-98C8-795DFE1F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BA41F234-FA38-4D56-B9A5-34AF206336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31200"/>
            <a:ext cx="2469600" cy="316800"/>
          </a:xfrm>
          <a:solidFill>
            <a:schemeClr val="accent1"/>
          </a:solidFill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18265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dela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6FA1B3D8-7EE0-4433-A05F-C49F7B41FE7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05200" y="1220400"/>
            <a:ext cx="2944800" cy="4230000"/>
          </a:xfrm>
        </p:spPr>
        <p:txBody>
          <a:bodyPr/>
          <a:lstStyle/>
          <a:p>
            <a:r>
              <a:rPr lang="en-US"/>
              <a:t>Click icon to add picture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29305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text och sido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bild 8">
            <a:extLst>
              <a:ext uri="{FF2B5EF4-FFF2-40B4-BE49-F238E27FC236}">
                <a16:creationId xmlns:a16="http://schemas.microsoft.com/office/drawing/2014/main" id="{20754AEB-7693-46E6-B28A-3A601AD7F50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304641" y="0"/>
            <a:ext cx="388736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1152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6C5B4-2DCD-40C5-83BE-501ABA920F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4FCA6C-F6A4-41B8-B42E-209E51B59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D0645B-C233-4441-900C-0DF9B118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029CA-D7C5-4860-A650-82FC71732764}" type="datetime1">
              <a:rPr lang="sv-SE" smtClean="0"/>
              <a:t>2021-08-27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18A23B4-CA48-4B75-A09A-CDB119F67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13DD851-1CE9-4C6D-98C8-795DFE1F8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372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2898000"/>
            <a:ext cx="9774000" cy="20016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5307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DA7C74F-8E64-4955-92B2-3AB5558E9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7600"/>
            <a:ext cx="7239600" cy="1432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A2F2A4C-C617-43C6-AF40-1909B23717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800800"/>
            <a:ext cx="7239600" cy="308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E92478-0A9F-49BE-AFD4-2FA5F3EDC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05200" y="1220400"/>
            <a:ext cx="2944800" cy="423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F61ABF5-16B7-442E-A163-375091536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BCBFA-36C9-42EA-A786-2F771B44AA34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7F2C71-463B-4446-A2DA-F88EBF38A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6275D25-EE7A-43B3-9FED-EC0AC87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06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DC6199-F460-4499-8E8C-C28027C70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97426"/>
            <a:ext cx="95040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D249BE0-5392-4A55-AB5C-B2B650DBE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57600"/>
            <a:ext cx="4438800" cy="6480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B717D6C-A127-4F1B-88B1-48151D96C2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82800"/>
            <a:ext cx="4438800" cy="313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6955400-C676-4D68-8795-72CC9FFCB0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09600" y="1857600"/>
            <a:ext cx="4636800" cy="648000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FC4A1A28-5A26-4C5C-9138-5DEB35526F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09600" y="2818800"/>
            <a:ext cx="4636800" cy="3139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0C0CD7D-88AA-4C81-8C3C-275F8F3D5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C1718-E847-41EC-8663-D864082A6252}" type="datetime1">
              <a:rPr lang="sv-SE" smtClean="0"/>
              <a:t>2021-08-27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8AA8D36-EEB0-49AC-A433-D1B9D59E1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b="0"/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83443A09-046D-4F7B-8156-2214B7B78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5489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A4193F-565C-45D6-AF25-EA22C60F0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C93CC7E-A321-421D-94DA-4B3587A07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CD7B2-F807-427D-A8B9-F1444C0FD40C}" type="datetime1">
              <a:rPr lang="sv-SE" smtClean="0"/>
              <a:t>2021-08-27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840B061-E5E5-4B12-8186-F440218C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lang="sv-SE" dirty="0"/>
              <a:t>Presentationstitel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7FDFE321-3FAD-4F90-802C-912773110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66699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B715F41-7DD6-4D9E-AE3E-4B92BA84C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5B33F-B853-4164-B72E-FCB35D38D3FF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108F40D-7323-4B45-B621-3E6D2532E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Presentationstitel</a:t>
            </a:r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49EE3B1-5A9B-41A2-B35E-C12019DF7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943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>
            <a:extLst>
              <a:ext uri="{FF2B5EF4-FFF2-40B4-BE49-F238E27FC236}">
                <a16:creationId xmlns:a16="http://schemas.microsoft.com/office/drawing/2014/main" id="{C6C566B4-0789-4100-A246-A83E6F1CAD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3993" y="5284633"/>
            <a:ext cx="7566212" cy="731837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Namn</a:t>
            </a:r>
          </a:p>
          <a:p>
            <a:r>
              <a:rPr lang="sv-SE" dirty="0"/>
              <a:t>Datum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972DCE1-4A10-44F2-912D-2241910A5C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6759" y="4793369"/>
            <a:ext cx="1800000" cy="1336271"/>
          </a:xfrm>
          <a:prstGeom prst="rect">
            <a:avLst/>
          </a:prstGeom>
        </p:spPr>
      </p:pic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992E5325-8BCB-40AC-ADC7-AFB3A63FCD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3818965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6" name="Platshållare för sidfot 3">
            <a:extLst>
              <a:ext uri="{FF2B5EF4-FFF2-40B4-BE49-F238E27FC236}">
                <a16:creationId xmlns:a16="http://schemas.microsoft.com/office/drawing/2014/main" id="{C840B061-E5E5-4B12-8186-F440218CD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08444" y="4281443"/>
            <a:ext cx="7557889" cy="882193"/>
          </a:xfrm>
        </p:spPr>
        <p:txBody>
          <a:bodyPr/>
          <a:lstStyle>
            <a:lvl1pPr>
              <a:defRPr sz="5400" b="0" u="sng" cap="none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sv-SE"/>
              <a:t>Presentationstitel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6592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nittsrubrik foto">
    <p:bg>
      <p:bgPr>
        <a:solidFill>
          <a:srgbClr val="E2E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bild 4">
            <a:extLst>
              <a:ext uri="{FF2B5EF4-FFF2-40B4-BE49-F238E27FC236}">
                <a16:creationId xmlns:a16="http://schemas.microsoft.com/office/drawing/2014/main" id="{6171E00B-49EB-4D39-8DBB-AE27BFC0DD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277C944-4CEE-4C06-A523-52855DF412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400" y="3607200"/>
            <a:ext cx="9774000" cy="1303200"/>
          </a:xfrm>
        </p:spPr>
        <p:txBody>
          <a:bodyPr anchor="b"/>
          <a:lstStyle>
            <a:lvl1pPr marL="0" indent="0">
              <a:buFont typeface="+mj-lt"/>
              <a:buNone/>
              <a:defRPr sz="5400" u="sng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Kapitelrubrik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E1B9C6-33D7-45A3-8F1E-F2C5372671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96400" y="5090250"/>
            <a:ext cx="9763200" cy="680400"/>
          </a:xfrm>
        </p:spPr>
        <p:txBody>
          <a:bodyPr/>
          <a:lstStyle>
            <a:lvl1pPr marL="0" indent="0"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21489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65A99A-B1C7-467B-B8EA-AFA056B962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3167" y="6368400"/>
            <a:ext cx="4114800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cap="all" spc="40" baseline="0">
                <a:solidFill>
                  <a:schemeClr val="accent2"/>
                </a:solidFill>
              </a:defRPr>
            </a:lvl1pPr>
          </a:lstStyle>
          <a:p>
            <a:r>
              <a:rPr lang="sv-SE"/>
              <a:t>Presentationstitel</a:t>
            </a:r>
          </a:p>
        </p:txBody>
      </p:sp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70E868B-2476-47B7-96C3-ED5138E75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7239600" cy="1175482"/>
          </a:xfrm>
          <a:prstGeom prst="rect">
            <a:avLst/>
          </a:prstGeom>
        </p:spPr>
        <p:txBody>
          <a:bodyPr vert="horz" lIns="91440" tIns="0" rIns="9144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B436756-655C-4C22-951E-0D9EA6FE4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02340"/>
            <a:ext cx="7239600" cy="35108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Redigera format för bakgrundstext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B0C6435-6D4B-4B79-8203-952C72E23D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85410" y="6368400"/>
            <a:ext cx="1062990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46729B4A-A523-4EBD-B85E-665BE8541B8D}" type="datetime1">
              <a:rPr lang="sv-SE" smtClean="0"/>
              <a:t>2021-08-27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EE42F38-B789-4826-B4F1-ACBC529ED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34875" y="6368400"/>
            <a:ext cx="542925" cy="2047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F765137-31AB-4825-AC65-A83FC88DC320}" type="slidenum">
              <a:rPr lang="sv-SE" smtClean="0"/>
              <a:t>‹#›</a:t>
            </a:fld>
            <a:endParaRPr lang="sv-SE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35ADB297-38DF-4FE8-A99C-B12F9F1B67D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009" y="5879501"/>
            <a:ext cx="1008000" cy="748312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636EDB21-B29D-4CC8-946F-1FC986B81C72}"/>
              </a:ext>
            </a:extLst>
          </p:cNvPr>
          <p:cNvSpPr txBox="1"/>
          <p:nvPr/>
        </p:nvSpPr>
        <p:spPr>
          <a:xfrm>
            <a:off x="326782" y="6369588"/>
            <a:ext cx="511418" cy="2052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sv-SE" sz="1200" b="1" dirty="0">
                <a:solidFill>
                  <a:schemeClr val="accent2"/>
                </a:solidFill>
              </a:rPr>
              <a:t>IVL </a:t>
            </a:r>
            <a:r>
              <a:rPr lang="sv-SE" sz="1200" b="0" dirty="0">
                <a:solidFill>
                  <a:schemeClr val="accent2"/>
                </a:solidFill>
              </a:rPr>
              <a:t>|</a:t>
            </a:r>
            <a:endParaRPr lang="sv-SE" sz="12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343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6" r:id="rId15"/>
    <p:sldLayoutId id="2147483675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2400" kern="1200">
          <a:solidFill>
            <a:schemeClr val="accent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8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6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4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00000"/>
        <a:buFont typeface="Calibri" panose="020F0502020204030204" pitchFamily="34" charset="0"/>
        <a:buChar char="●"/>
        <a:defRPr sz="1200" kern="1200">
          <a:solidFill>
            <a:schemeClr val="accent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vetsaratt.se/download/18.1ad39978172ddecd5b11a9d/1530082176356/undvik_olyckor_avluftn_fjarrvarme_kyla2.pdf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9067EB38-A3B2-42DD-9B9E-7884EB1CCEE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1473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CBD5A26C-C798-487F-AAAE-AC4CEC3216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sz="66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Allvarliga risker som du måste känna till</a:t>
            </a:r>
          </a:p>
        </p:txBody>
      </p:sp>
    </p:spTree>
    <p:extLst>
      <p:ext uri="{BB962C8B-B14F-4D97-AF65-F5344CB8AC3E}">
        <p14:creationId xmlns:p14="http://schemas.microsoft.com/office/powerpoint/2010/main" val="1351415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3">
            <a:extLst>
              <a:ext uri="{FF2B5EF4-FFF2-40B4-BE49-F238E27FC236}">
                <a16:creationId xmlns:a16="http://schemas.microsoft.com/office/drawing/2014/main" id="{9512D35F-5484-4868-A94D-17940D2CC8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r="11473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411B0A9-8B34-4780-828C-E1FBB705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8607"/>
            <a:ext cx="7239600" cy="677786"/>
          </a:xfrm>
        </p:spPr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Svetsning i behållare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E93A0B9-516F-4AB1-A257-EDAE5C5F2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8192"/>
            <a:ext cx="7239600" cy="4299515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Om behållare innehåller eller har innehållit brandfarliga eller explosiva ämnen, t.ex. lösningsmedel som industribensin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Risk för brand och explosion vid svetsning. Det räcker med att det finns lite rester av lösningsmedel kvar för att det ska explodera!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Dödsfall har inträffat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Gör så här: Svetsa aldrig i en behållare, om du inte är säker på att den är ren invändigt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A5B4775-619B-425A-8C29-C16F0D3C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Allvarliga risker som du måste känna till</a:t>
            </a:r>
          </a:p>
        </p:txBody>
      </p:sp>
    </p:spTree>
    <p:extLst>
      <p:ext uri="{BB962C8B-B14F-4D97-AF65-F5344CB8AC3E}">
        <p14:creationId xmlns:p14="http://schemas.microsoft.com/office/powerpoint/2010/main" val="3140498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3">
            <a:extLst>
              <a:ext uri="{FF2B5EF4-FFF2-40B4-BE49-F238E27FC236}">
                <a16:creationId xmlns:a16="http://schemas.microsoft.com/office/drawing/2014/main" id="{4918790E-1EC5-40AA-922F-4FA3469F99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r="11473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5B100C5F-83E9-436F-9F18-48375BEDC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0609"/>
            <a:ext cx="8177011" cy="575526"/>
          </a:xfrm>
        </p:spPr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Svetsning i slutna utrymmen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26E7A61-6DEE-434A-8CA1-C6C3FAB88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1373"/>
            <a:ext cx="9220200" cy="3951785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I små och slutna utrymmen kan det saknas ventilation eller så fungerar ventilationen dåligt.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Vid svetsning kan det blir höga halter av svetsgaser, t.ex. skyddsgasen argon. Halterna kan bli så höga att man kvävs.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Dödsfall har inträffat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Gör så här: </a:t>
            </a:r>
          </a:p>
          <a:p>
            <a:pPr marL="685800" lvl="2">
              <a:spcBef>
                <a:spcPts val="1000"/>
              </a:spcBef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Undvik svetsning i små och slutna utrymmen.</a:t>
            </a:r>
          </a:p>
          <a:p>
            <a:pPr marL="685800" lvl="2">
              <a:spcBef>
                <a:spcPts val="1000"/>
              </a:spcBef>
              <a:buClr>
                <a:schemeClr val="bg1"/>
              </a:buClr>
            </a:pPr>
            <a:r>
              <a:rPr lang="sv-SE" sz="20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Om svetsning måste göras: Använd tryckluftsmatat andningsskydd. Ta med gasvarnare som varnar för låg syrehalt och om koloxidhalten blir för hög. Arbeta aldrig ensam. Använd livlina/lyftsele – gå aldrig in i utrymme där någon svimmat, om det kan bero på syrebrist eller höga halter av koloxid</a:t>
            </a:r>
          </a:p>
          <a:p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EF6FE93-5736-48A7-B696-85D8D0ADC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Allvarliga risker som du måste känna till</a:t>
            </a:r>
          </a:p>
        </p:txBody>
      </p:sp>
    </p:spTree>
    <p:extLst>
      <p:ext uri="{BB962C8B-B14F-4D97-AF65-F5344CB8AC3E}">
        <p14:creationId xmlns:p14="http://schemas.microsoft.com/office/powerpoint/2010/main" val="2967996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objekt 3">
            <a:extLst>
              <a:ext uri="{FF2B5EF4-FFF2-40B4-BE49-F238E27FC236}">
                <a16:creationId xmlns:a16="http://schemas.microsoft.com/office/drawing/2014/main" id="{FB1FCC55-EE17-43C8-A1F7-D37B67808A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8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5000"/>
                    </a14:imgEffect>
                  </a14:imgLayer>
                </a14:imgProps>
              </a:ext>
            </a:extLst>
          </a:blip>
          <a:srcRect r="11473"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D4EFA3B7-9326-48C3-AE71-2958CA05C3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8460346" cy="708725"/>
          </a:xfrm>
        </p:spPr>
        <p:txBody>
          <a:bodyPr/>
          <a:lstStyle/>
          <a:p>
            <a:r>
              <a:rPr lang="sv-SE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Gassvetsning av fjärrvärmerör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81F8171-876D-4DB1-A599-DC888DE7F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586"/>
            <a:ext cx="9128760" cy="4080574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Många svetsfogar när fjärrvärmerör fogas samman. Gassvetsning vanligt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När fjärrvärmerör ska driftsättas (vattnet släpps på) kontrollerar någon när vattnet kommer fram till driftcentralen i fastigheten – ofta ett litet rum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Luften i fjärrvärmeröret trycks ut i driftcentralen. Luften innehåller koloxid som är kvävande också i låga halter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Dödsfall har inträffat</a:t>
            </a:r>
          </a:p>
          <a:p>
            <a:pPr>
              <a:buClr>
                <a:schemeClr val="bg1"/>
              </a:buClr>
            </a:pPr>
            <a:r>
              <a:rPr lang="sv-SE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Gör så här: Läs om hur man avluftar fjärrvärmerör i broschyren </a:t>
            </a:r>
            <a:r>
              <a:rPr lang="sv-SE" dirty="0">
                <a:hlinkClick r:id="rId4"/>
              </a:rPr>
              <a:t>Arbeta säkert vid avluftning av </a:t>
            </a:r>
            <a:r>
              <a:rPr lang="sv-SE" dirty="0" err="1">
                <a:hlinkClick r:id="rId4"/>
              </a:rPr>
              <a:t>fjärrkyle</a:t>
            </a:r>
            <a:r>
              <a:rPr lang="sv-SE" dirty="0">
                <a:hlinkClick r:id="rId4"/>
              </a:rPr>
              <a:t>-/fjärrvärmerör</a:t>
            </a:r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3F04734-4FAA-4EFE-AD94-B6D7F20CA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>
                <a:solidFill>
                  <a:schemeClr val="bg1"/>
                </a:solidFill>
              </a:rPr>
              <a:t>Allvarliga risker som du måste känna till</a:t>
            </a:r>
          </a:p>
        </p:txBody>
      </p:sp>
    </p:spTree>
    <p:extLst>
      <p:ext uri="{BB962C8B-B14F-4D97-AF65-F5344CB8AC3E}">
        <p14:creationId xmlns:p14="http://schemas.microsoft.com/office/powerpoint/2010/main" val="1549568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211CC4-106C-4121-A70C-7B64EE284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314"/>
            <a:ext cx="7239600" cy="953424"/>
          </a:xfrm>
        </p:spPr>
        <p:txBody>
          <a:bodyPr/>
          <a:lstStyle/>
          <a:p>
            <a:r>
              <a:rPr lang="sv-SE" dirty="0"/>
              <a:t>Djävulen sitter i detaljerna!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CB798D8-33DF-445E-AAF0-D5EF6B2AE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4796"/>
            <a:ext cx="7239600" cy="3768364"/>
          </a:xfrm>
        </p:spPr>
        <p:txBody>
          <a:bodyPr/>
          <a:lstStyle/>
          <a:p>
            <a:r>
              <a:rPr lang="sv-SE" dirty="0"/>
              <a:t>För att kunna undvika dessa allvarliga risker måste man känna till att riskerna finns.</a:t>
            </a:r>
          </a:p>
          <a:p>
            <a:r>
              <a:rPr lang="sv-SE" dirty="0"/>
              <a:t>Viktigt att förstå varför allvarliga olyckor inträffar, då kan man också förstå vad som kan vara farligt i andra och helt nya situationer.</a:t>
            </a:r>
          </a:p>
          <a:p>
            <a:r>
              <a:rPr lang="sv-SE" dirty="0"/>
              <a:t>Viktigt att förstå att </a:t>
            </a:r>
          </a:p>
          <a:p>
            <a:pPr lvl="1"/>
            <a:r>
              <a:rPr lang="sv-SE" dirty="0"/>
              <a:t>Skyddsgas i höga halter är kvävande</a:t>
            </a:r>
          </a:p>
          <a:p>
            <a:pPr lvl="1"/>
            <a:r>
              <a:rPr lang="sv-SE" dirty="0"/>
              <a:t>Vid gassvetsning av rör kan det bli farligt höga koloxidhalter inuti röret – den luften kan läcka ut i arbetsmiljön</a:t>
            </a:r>
          </a:p>
          <a:p>
            <a:pPr lvl="1"/>
            <a:r>
              <a:rPr lang="sv-SE" dirty="0"/>
              <a:t>Ventilation behövs för att tillföra ren luft (och syre) och transportera bort luftföroreningar</a:t>
            </a:r>
          </a:p>
          <a:p>
            <a:r>
              <a:rPr lang="sv-SE" dirty="0"/>
              <a:t>Gasvarnare kan varna för farliga luftföroreningar – men då måste de underhållas och batterierna laddas</a:t>
            </a:r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26AD1F8-9948-47A3-87E7-747E64084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dirty="0"/>
              <a:t>Allvarliga risker som du måste känna till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5EEA96E8-AC45-4751-BA85-09DA12A42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1671" y="1622738"/>
            <a:ext cx="4871126" cy="359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949707"/>
      </p:ext>
    </p:extLst>
  </p:cSld>
  <p:clrMapOvr>
    <a:masterClrMapping/>
  </p:clrMapOvr>
</p:sld>
</file>

<file path=ppt/theme/theme1.xml><?xml version="1.0" encoding="utf-8"?>
<a:theme xmlns:a="http://schemas.openxmlformats.org/drawingml/2006/main" name="IVL PPT">
  <a:themeElements>
    <a:clrScheme name="IVL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487"/>
      </a:accent1>
      <a:accent2>
        <a:srgbClr val="4F4F4C"/>
      </a:accent2>
      <a:accent3>
        <a:srgbClr val="E3EFF0"/>
      </a:accent3>
      <a:accent4>
        <a:srgbClr val="F28969"/>
      </a:accent4>
      <a:accent5>
        <a:srgbClr val="FEEFE5"/>
      </a:accent5>
      <a:accent6>
        <a:srgbClr val="00A6BD"/>
      </a:accent6>
      <a:hlink>
        <a:srgbClr val="0563C1"/>
      </a:hlink>
      <a:folHlink>
        <a:srgbClr val="954F72"/>
      </a:folHlink>
    </a:clrScheme>
    <a:fontScheme name="IVL PPT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Korall">
      <a:srgbClr val="EA5550"/>
    </a:custClr>
    <a:custClr name="Mellan ocean">
      <a:srgbClr val="58BAC1"/>
    </a:custClr>
    <a:custClr name="Glaciär">
      <a:srgbClr val="E2E1E5"/>
    </a:custClr>
  </a:custClrLst>
  <a:extLst>
    <a:ext uri="{05A4C25C-085E-4340-85A3-A5531E510DB2}">
      <thm15:themeFamily xmlns:thm15="http://schemas.microsoft.com/office/thememl/2012/main" name="Blank.potx" id="{C90D0C0F-D12C-4D15-A3C7-4F34FFA4102F}" vid="{CCAC90CB-8862-46FA-8344-8A5AFB2B30D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C8126047BC11B44A50C4D58945BE9F1" ma:contentTypeVersion="24" ma:contentTypeDescription="Skapa ett nytt dokument." ma:contentTypeScope="" ma:versionID="4af82aaaf240a899cfe5918678a5b7c9">
  <xsd:schema xmlns:xsd="http://www.w3.org/2001/XMLSchema" xmlns:xs="http://www.w3.org/2001/XMLSchema" xmlns:p="http://schemas.microsoft.com/office/2006/metadata/properties" xmlns:ns2="4a38a43e-9d2e-49a9-8a14-d2c10f9a308d" xmlns:ns3="c8b0e2b9-9f47-4af2-8b7b-38dfc6d45579" targetNamespace="http://schemas.microsoft.com/office/2006/metadata/properties" ma:root="true" ma:fieldsID="cd5a19ee126ae726edee56f27dc19156" ns2:_="" ns3:_="">
    <xsd:import namespace="4a38a43e-9d2e-49a9-8a14-d2c10f9a308d"/>
    <xsd:import namespace="c8b0e2b9-9f47-4af2-8b7b-38dfc6d45579"/>
    <xsd:element name="properties">
      <xsd:complexType>
        <xsd:sequence>
          <xsd:element name="documentManagement">
            <xsd:complexType>
              <xsd:all>
                <xsd:element ref="ns2:l7fe3b32121742889d481aede8810cd3" minOccurs="0"/>
                <xsd:element ref="ns3:TaxCatchAll" minOccurs="0"/>
                <xsd:element ref="ns2:j229004153e842c0843cf31069404b00" minOccurs="0"/>
                <xsd:element ref="ns2:Projektledare" minOccurs="0"/>
                <xsd:element ref="ns2:add900212b2f4e11aeb556cc539ac5c9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Projektstatu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38a43e-9d2e-49a9-8a14-d2c10f9a308d" elementFormDefault="qualified">
    <xsd:import namespace="http://schemas.microsoft.com/office/2006/documentManagement/types"/>
    <xsd:import namespace="http://schemas.microsoft.com/office/infopath/2007/PartnerControls"/>
    <xsd:element name="l7fe3b32121742889d481aede8810cd3" ma:index="9" nillable="true" ma:taxonomy="true" ma:internalName="l7fe3b32121742889d481aede8810cd3" ma:taxonomyFieldName="Gruppnr" ma:displayName="Gruppnr" ma:default="" ma:fieldId="{57fe3b32-1217-4288-9d48-1aede8810cd3}" ma:sspId="7b349a0b-edc6-45e9-bae2-b1a276329745" ma:termSetId="8ed8c9ea-7052-4c1d-a4d7-b9c10bffea6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j229004153e842c0843cf31069404b00" ma:index="12" nillable="true" ma:taxonomy="true" ma:internalName="j229004153e842c0843cf31069404b00" ma:taxonomyFieldName="Projektnr" ma:displayName="Projektnr" ma:readOnly="false" ma:default="" ma:fieldId="{32290041-53e8-42c0-843c-f31069404b00}" ma:sspId="7b349a0b-edc6-45e9-bae2-b1a276329745" ma:termSetId="1c5facc1-b302-4e06-859c-ed85d615f29f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Projektledare" ma:index="13" nillable="true" ma:displayName="Projektledare" ma:format="Dropdown" ma:list="UserInfo" ma:SharePointGroup="0" ma:internalName="Projektledar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dd900212b2f4e11aeb556cc539ac5c9" ma:index="15" nillable="true" ma:taxonomy="true" ma:internalName="add900212b2f4e11aeb556cc539ac5c9" ma:taxonomyFieldName="Dokumenttyp" ma:displayName="Dokumenttyp" ma:default="" ma:fieldId="{add90021-2b2f-4e11-aeb5-56cc539ac5c9}" ma:sspId="7b349a0b-edc6-45e9-bae2-b1a276329745" ma:termSetId="b09e404b-4da9-419a-b7c2-70e57ba6f92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ServiceMetadata" ma:index="1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9" nillable="true" ma:displayName="MediaServiceFastMetadata" ma:hidden="true" ma:internalName="MediaServiceFastMetadata" ma:readOnly="true">
      <xsd:simpleType>
        <xsd:restriction base="dms:Note"/>
      </xsd:simpleType>
    </xsd:element>
    <xsd:element name="Projektstatus" ma:index="20" nillable="true" ma:displayName="Projektstatus" ma:default="Aktivt" ma:format="Dropdown" ma:internalName="Projektstatus">
      <xsd:simpleType>
        <xsd:restriction base="dms:Choice">
          <xsd:enumeration value="Aktivt"/>
          <xsd:enumeration value="Avslutat"/>
        </xsd:restriction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2" nillable="true" ma:displayName="Tags" ma:internalName="MediaServiceAutoTags" ma:readOnly="true">
      <xsd:simpleType>
        <xsd:restriction base="dms:Text"/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8" nillable="true" ma:displayName="Location" ma:internalName="MediaServiceLocation" ma:readOnly="true">
      <xsd:simpleType>
        <xsd:restriction base="dms:Text"/>
      </xsd:simpleType>
    </xsd:element>
    <xsd:element name="MediaLengthInSeconds" ma:index="2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0e2b9-9f47-4af2-8b7b-38dfc6d45579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b74db5d9-a427-48bf-8621-6a32d5933432}" ma:internalName="TaxCatchAll" ma:showField="CatchAllData" ma:web="c8b0e2b9-9f47-4af2-8b7b-38dfc6d45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dd900212b2f4e11aeb556cc539ac5c9 xmlns="4a38a43e-9d2e-49a9-8a14-d2c10f9a308d">
      <Terms xmlns="http://schemas.microsoft.com/office/infopath/2007/PartnerControls"/>
    </add900212b2f4e11aeb556cc539ac5c9>
    <l7fe3b32121742889d481aede8810cd3 xmlns="4a38a43e-9d2e-49a9-8a14-d2c10f9a308d">
      <Terms xmlns="http://schemas.microsoft.com/office/infopath/2007/PartnerControls"/>
    </l7fe3b32121742889d481aede8810cd3>
    <TaxCatchAll xmlns="c8b0e2b9-9f47-4af2-8b7b-38dfc6d45579" xsi:nil="true"/>
    <Projektledare xmlns="4a38a43e-9d2e-49a9-8a14-d2c10f9a308d">
      <UserInfo>
        <DisplayName/>
        <AccountId xsi:nil="true"/>
        <AccountType/>
      </UserInfo>
    </Projektledare>
    <j229004153e842c0843cf31069404b00 xmlns="4a38a43e-9d2e-49a9-8a14-d2c10f9a308d">
      <Terms xmlns="http://schemas.microsoft.com/office/infopath/2007/PartnerControls"/>
    </j229004153e842c0843cf31069404b00>
    <Projektstatus xmlns="4a38a43e-9d2e-49a9-8a14-d2c10f9a308d">Aktivt</Projektstatus>
  </documentManagement>
</p:properties>
</file>

<file path=customXml/itemProps1.xml><?xml version="1.0" encoding="utf-8"?>
<ds:datastoreItem xmlns:ds="http://schemas.openxmlformats.org/officeDocument/2006/customXml" ds:itemID="{38BA3839-A522-4DFD-BD7C-4CE85911A9BF}"/>
</file>

<file path=customXml/itemProps2.xml><?xml version="1.0" encoding="utf-8"?>
<ds:datastoreItem xmlns:ds="http://schemas.openxmlformats.org/officeDocument/2006/customXml" ds:itemID="{EF97B8DF-A0CA-4B6D-A322-AD3E07170C95}"/>
</file>

<file path=customXml/itemProps3.xml><?xml version="1.0" encoding="utf-8"?>
<ds:datastoreItem xmlns:ds="http://schemas.openxmlformats.org/officeDocument/2006/customXml" ds:itemID="{15CB14A7-FB04-46C4-A1BF-0CC068A096F0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5624</TotalTime>
  <Words>400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IVL PPT</vt:lpstr>
      <vt:lpstr>Allvarliga risker som du måste känna till</vt:lpstr>
      <vt:lpstr>Svetsning i behållare</vt:lpstr>
      <vt:lpstr>Svetsning i slutna utrymmen</vt:lpstr>
      <vt:lpstr>Gassvetsning av fjärrvärmerör</vt:lpstr>
      <vt:lpstr>Djävulen sitter i detaljerna!</vt:lpstr>
    </vt:vector>
  </TitlesOfParts>
  <Company>IVL Svenska Miljöinstitutet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Ann-Beth Antonsson</dc:creator>
  <cp:keywords>Mall ver 1</cp:keywords>
  <cp:lastModifiedBy>Pär Fjällström</cp:lastModifiedBy>
  <cp:revision>74</cp:revision>
  <cp:lastPrinted>2019-11-13T18:38:54Z</cp:lastPrinted>
  <dcterms:created xsi:type="dcterms:W3CDTF">2019-09-20T09:20:07Z</dcterms:created>
  <dcterms:modified xsi:type="dcterms:W3CDTF">2021-08-27T15:05:01Z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0x010100AC8126047BC11B44A50C4D58945BE9F1</vt:lpwstr>
  </property>
</Properties>
</file>